
<file path=[Content_Types].xml><?xml version="1.0" encoding="utf-8"?>
<Types xmlns="http://schemas.openxmlformats.org/package/2006/content-types">
  <Default ContentType="application/vnd.openxmlformats-officedocument.presentationml.printerSettings" Extension="bin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r:id="rId7" id="256"/>
    <p:sldId r:id="rId8" id="257"/>
    <p:sldId r:id="rId9" id="258"/>
    <p:sldId r:id="rId10" id="259"/>
    <p:sldId r:id="rId11" id="260"/>
    <p:sldId r:id="rId12" id="261"/>
    <p:sldId r:id="rId13" id="262"/>
    <p:sldId r:id="rId14" id="263"/>
    <p:sldId r:id="rId15" id="264"/>
    <p:sldId r:id="rId16" id="265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7" Type="http://schemas.openxmlformats.org/officeDocument/2006/relationships/image" Target="../media/image34.png"/><Relationship Id="rId8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Inspection and quality control</a:t>
            </a:r>
          </a:p>
        </p:txBody>
      </p:sp>
      <p:pic>
        <p:nvPicPr>
          <p:cNvPr id="3" name="Picture 2" descr="GSE120575_prepare_inspect_elbo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2857500" cy="2286000"/>
          </a:xfrm>
          <a:prstGeom prst="rect">
            <a:avLst/>
          </a:prstGeom>
        </p:spPr>
      </p:pic>
      <p:pic>
        <p:nvPicPr>
          <p:cNvPr id="4" name="Picture 3" descr="GSE120575_prepare_vlnplot_quality_control_standard_origin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200400"/>
            <a:ext cx="3657600" cy="2286000"/>
          </a:xfrm>
          <a:prstGeom prst="rect">
            <a:avLst/>
          </a:prstGeom>
        </p:spPr>
      </p:pic>
      <p:pic>
        <p:nvPicPr>
          <p:cNvPr id="5" name="Picture 4" descr="GSE120575_prepare_varplt_label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5486400"/>
            <a:ext cx="2857500" cy="2286000"/>
          </a:xfrm>
          <a:prstGeom prst="rect">
            <a:avLst/>
          </a:prstGeom>
        </p:spPr>
      </p:pic>
      <p:pic>
        <p:nvPicPr>
          <p:cNvPr id="6" name="Picture 5" descr="GSE120575_prepare_inspect_clusterin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00" y="914400"/>
            <a:ext cx="96012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Differentially expressed genes</a:t>
            </a:r>
          </a:p>
        </p:txBody>
      </p:sp>
      <p:pic>
        <p:nvPicPr>
          <p:cNvPr id="3" name="Picture 2" descr="GSE120575_plot_volcano_baseline_respons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54864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UMAPs for cell annotations</a:t>
            </a:r>
          </a:p>
        </p:txBody>
      </p:sp>
      <p:pic>
        <p:nvPicPr>
          <p:cNvPr id="3" name="Picture 2" descr="GSE120575_prepare_umap_respons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291840" cy="2743200"/>
          </a:xfrm>
          <a:prstGeom prst="rect">
            <a:avLst/>
          </a:prstGeom>
        </p:spPr>
      </p:pic>
      <p:pic>
        <p:nvPicPr>
          <p:cNvPr id="4" name="Picture 3" descr="GSE120575_prepare_umap_timepoi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114800"/>
            <a:ext cx="3291840" cy="2743200"/>
          </a:xfrm>
          <a:prstGeom prst="rect">
            <a:avLst/>
          </a:prstGeom>
        </p:spPr>
      </p:pic>
      <p:pic>
        <p:nvPicPr>
          <p:cNvPr id="5" name="Picture 4" descr="GSE120575_prepare_umap_phas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914400"/>
            <a:ext cx="3291840" cy="2743200"/>
          </a:xfrm>
          <a:prstGeom prst="rect">
            <a:avLst/>
          </a:prstGeom>
        </p:spPr>
      </p:pic>
      <p:pic>
        <p:nvPicPr>
          <p:cNvPr id="6" name="Picture 5" descr="GSE120575_prepare_umap_predicted_monac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1200" y="914400"/>
            <a:ext cx="4114800" cy="2743200"/>
          </a:xfrm>
          <a:prstGeom prst="rect">
            <a:avLst/>
          </a:prstGeom>
        </p:spPr>
      </p:pic>
      <p:pic>
        <p:nvPicPr>
          <p:cNvPr id="7" name="Picture 6" descr="GSE120575_prepare_barplot_phase_respons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200" y="4114800"/>
            <a:ext cx="3429000" cy="2743200"/>
          </a:xfrm>
          <a:prstGeom prst="rect">
            <a:avLst/>
          </a:prstGeom>
        </p:spPr>
      </p:pic>
      <p:pic>
        <p:nvPicPr>
          <p:cNvPr id="8" name="Picture 7" descr="GSE120575_prepare_barplot_monaco_respons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1200" y="4114800"/>
            <a:ext cx="4114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Correspondence analysis of contingency tables of metadata</a:t>
            </a:r>
          </a:p>
        </p:txBody>
      </p:sp>
      <p:pic>
        <p:nvPicPr>
          <p:cNvPr id="3" name="Picture 2" descr="GSE120575_prepare_corr_timepoint_response_phas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2743200" cy="2743200"/>
          </a:xfrm>
          <a:prstGeom prst="rect">
            <a:avLst/>
          </a:prstGeom>
        </p:spPr>
      </p:pic>
      <p:pic>
        <p:nvPicPr>
          <p:cNvPr id="4" name="Picture 3" descr="GSE120575_prepare_corr_monaco_phas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914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UMAPs for cell states</a:t>
            </a:r>
          </a:p>
        </p:txBody>
      </p:sp>
      <p:pic>
        <p:nvPicPr>
          <p:cNvPr id="3" name="Picture 2" descr="GSE120575_prepare_umap_sig_activ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017520" cy="2743200"/>
          </a:xfrm>
          <a:prstGeom prst="rect">
            <a:avLst/>
          </a:prstGeom>
        </p:spPr>
      </p:pic>
      <p:pic>
        <p:nvPicPr>
          <p:cNvPr id="4" name="Picture 3" descr="GSE120575_prepare_umap_sig_anerg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914400"/>
            <a:ext cx="3657600" cy="2743200"/>
          </a:xfrm>
          <a:prstGeom prst="rect">
            <a:avLst/>
          </a:prstGeom>
        </p:spPr>
      </p:pic>
      <p:pic>
        <p:nvPicPr>
          <p:cNvPr id="5" name="Picture 4" descr="GSE120575_prepare_umap_sig_senescenc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114800"/>
            <a:ext cx="3017520" cy="2743200"/>
          </a:xfrm>
          <a:prstGeom prst="rect">
            <a:avLst/>
          </a:prstGeom>
        </p:spPr>
      </p:pic>
      <p:pic>
        <p:nvPicPr>
          <p:cNvPr id="6" name="Picture 5" descr="GSE120575_prepare_umap_sig_stemnes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00" y="4114800"/>
            <a:ext cx="301752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UMAPs for exhaustion scores</a:t>
            </a:r>
          </a:p>
        </p:txBody>
      </p:sp>
      <p:pic>
        <p:nvPicPr>
          <p:cNvPr id="3" name="Picture 2" descr="GSE120575_prepare_umap_CARTEx_63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3017520" cy="2743200"/>
          </a:xfrm>
          <a:prstGeom prst="rect">
            <a:avLst/>
          </a:prstGeom>
        </p:spPr>
      </p:pic>
      <p:pic>
        <p:nvPicPr>
          <p:cNvPr id="4" name="Picture 3" descr="GSE120575_prepare_umap_CARTEx_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914400"/>
            <a:ext cx="3017520" cy="2743200"/>
          </a:xfrm>
          <a:prstGeom prst="rect">
            <a:avLst/>
          </a:prstGeom>
        </p:spPr>
      </p:pic>
      <p:pic>
        <p:nvPicPr>
          <p:cNvPr id="5" name="Picture 4" descr="GSE120575_prepare_umap_CARTEx_8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3800" y="914400"/>
            <a:ext cx="3017520" cy="2743200"/>
          </a:xfrm>
          <a:prstGeom prst="rect">
            <a:avLst/>
          </a:prstGeom>
        </p:spPr>
      </p:pic>
      <p:pic>
        <p:nvPicPr>
          <p:cNvPr id="6" name="Picture 5" descr="GSE120575_prepare_umap_LCMV_Tex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4114800"/>
            <a:ext cx="3017520" cy="2743200"/>
          </a:xfrm>
          <a:prstGeom prst="rect">
            <a:avLst/>
          </a:prstGeom>
        </p:spPr>
      </p:pic>
      <p:pic>
        <p:nvPicPr>
          <p:cNvPr id="7" name="Picture 6" descr="GSE120575_prepare_umap_NKlike_Te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6200" y="4114800"/>
            <a:ext cx="3017520" cy="2743200"/>
          </a:xfrm>
          <a:prstGeom prst="rect">
            <a:avLst/>
          </a:prstGeom>
        </p:spPr>
      </p:pic>
      <p:pic>
        <p:nvPicPr>
          <p:cNvPr id="8" name="Picture 7" descr="GSE120575_prepare_umap_BBD_Tex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3800" y="4114800"/>
            <a:ext cx="3017520" cy="2743200"/>
          </a:xfrm>
          <a:prstGeom prst="rect">
            <a:avLst/>
          </a:prstGeom>
        </p:spPr>
      </p:pic>
      <p:pic>
        <p:nvPicPr>
          <p:cNvPr id="9" name="Picture 8" descr="GSE120575_prepare_umap_PD1_Tex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01400" y="4114800"/>
            <a:ext cx="301752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Percentage of CARTEx detected</a:t>
            </a:r>
          </a:p>
        </p:txBody>
      </p:sp>
      <p:pic>
        <p:nvPicPr>
          <p:cNvPr id="3" name="Picture 2" descr="GSE120575_featplot_CARTEx_combined_baseline_respons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91440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Cell type differentiation</a:t>
            </a:r>
          </a:p>
        </p:txBody>
      </p:sp>
      <p:pic>
        <p:nvPicPr>
          <p:cNvPr id="3" name="Picture 2" descr="GSE120575_prepare_vlnplot_CARTEx_response_monaco_respons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6583680" cy="2743200"/>
          </a:xfrm>
          <a:prstGeom prst="rect">
            <a:avLst/>
          </a:prstGeom>
        </p:spPr>
      </p:pic>
      <p:pic>
        <p:nvPicPr>
          <p:cNvPr id="4" name="Picture 3" descr="GSE120575_prepare_swarmplot_CARTEx_response_monaco_baseline_respons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4114800"/>
            <a:ext cx="3291840" cy="2743200"/>
          </a:xfrm>
          <a:prstGeom prst="rect">
            <a:avLst/>
          </a:prstGeom>
        </p:spPr>
      </p:pic>
      <p:pic>
        <p:nvPicPr>
          <p:cNvPr id="5" name="Picture 4" descr="GSE120575_aggplot_CARTEx_200_response_monaco_split_baseline_response_countsiz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3800" y="914400"/>
            <a:ext cx="54864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Violin plots for canonical exhaustion markers (baseline)</a:t>
            </a:r>
          </a:p>
        </p:txBody>
      </p:sp>
      <p:pic>
        <p:nvPicPr>
          <p:cNvPr id="3" name="Picture 2" descr="GSE120575_prepare_vlnplot_response_exhaustion_markers_base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9753600" cy="7315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972800" y="50292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Gene and corresponding protein</a:t>
            </a:r>
          </a:p>
          <a:p>
            <a:r>
              <a:t>PDCD1 encodes PD-1</a:t>
            </a:r>
          </a:p>
          <a:p>
            <a:r>
              <a:t>HAVCR2 encodes TIM-3</a:t>
            </a:r>
          </a:p>
          <a:p>
            <a:r>
              <a:t>LAG3 encodes LAG-3</a:t>
            </a:r>
          </a:p>
          <a:p>
            <a:r>
              <a:t>CTLA4 encodes CTLA-4</a:t>
            </a:r>
          </a:p>
          <a:p>
            <a:r>
              <a:t>TIGIT encodes TIGIT</a:t>
            </a:r>
          </a:p>
          <a:p>
            <a:r>
              <a:t>ENTPD1 encodes CD39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GSE120575: TILs from cancer patients receiving immune checkpoint blockade</a:t>
            </a:r>
          </a:p>
          <a:p>
            <a:r>
              <a:t>Pseudo-bulk exhaustion scores (baseline)</a:t>
            </a:r>
          </a:p>
        </p:txBody>
      </p:sp>
      <p:pic>
        <p:nvPicPr>
          <p:cNvPr id="3" name="Picture 2" descr="GSE120575_query_agg_aggplot_CARTEx_630_base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3017520" cy="2743200"/>
          </a:xfrm>
          <a:prstGeom prst="rect">
            <a:avLst/>
          </a:prstGeom>
        </p:spPr>
      </p:pic>
      <p:pic>
        <p:nvPicPr>
          <p:cNvPr id="4" name="Picture 3" descr="GSE120575_query_agg_aggplot_CARTEx_200_baseli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914400"/>
            <a:ext cx="3017520" cy="2743200"/>
          </a:xfrm>
          <a:prstGeom prst="rect">
            <a:avLst/>
          </a:prstGeom>
        </p:spPr>
      </p:pic>
      <p:pic>
        <p:nvPicPr>
          <p:cNvPr id="5" name="Picture 4" descr="GSE120575_query_agg_aggplot_CARTEx_84_baseli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3800" y="914400"/>
            <a:ext cx="3017520" cy="2743200"/>
          </a:xfrm>
          <a:prstGeom prst="rect">
            <a:avLst/>
          </a:prstGeom>
        </p:spPr>
      </p:pic>
      <p:pic>
        <p:nvPicPr>
          <p:cNvPr id="6" name="Picture 5" descr="GSE120575_query_agg_aggplot_LCMV_Tex_baseli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4114800"/>
            <a:ext cx="3017520" cy="2743200"/>
          </a:xfrm>
          <a:prstGeom prst="rect">
            <a:avLst/>
          </a:prstGeom>
        </p:spPr>
      </p:pic>
      <p:pic>
        <p:nvPicPr>
          <p:cNvPr id="7" name="Picture 6" descr="GSE120575_query_agg_aggplot_NKlike_Tex_baselin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6200" y="4114800"/>
            <a:ext cx="3017520" cy="2743200"/>
          </a:xfrm>
          <a:prstGeom prst="rect">
            <a:avLst/>
          </a:prstGeom>
        </p:spPr>
      </p:pic>
      <p:pic>
        <p:nvPicPr>
          <p:cNvPr id="8" name="Picture 7" descr="GSE120575_query_agg_aggplot_BBD_Tex_baselin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3800" y="4114800"/>
            <a:ext cx="3017520" cy="2743200"/>
          </a:xfrm>
          <a:prstGeom prst="rect">
            <a:avLst/>
          </a:prstGeom>
        </p:spPr>
      </p:pic>
      <p:pic>
        <p:nvPicPr>
          <p:cNvPr id="9" name="Picture 8" descr="GSE120575_query_agg_aggplot_PD1_Tex_baselin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01400" y="4114800"/>
            <a:ext cx="301752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